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1B0BB-7A98-41A4-80A5-35838AF6C6AB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BF13B-C32A-4119-87CB-E6AD80BFE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96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179512" y="188640"/>
            <a:ext cx="8712968" cy="132343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Учреждение образования </a:t>
            </a:r>
            <a:endParaRPr lang="ru-RU" sz="2000" dirty="0"/>
          </a:p>
          <a:p>
            <a:pPr algn="ctr"/>
            <a:r>
              <a:rPr lang="ru-RU" sz="2000" b="1" dirty="0"/>
              <a:t>«Гомельский государственный университет </a:t>
            </a:r>
            <a:endParaRPr lang="ru-RU" sz="2000" dirty="0"/>
          </a:p>
          <a:p>
            <a:pPr algn="ctr"/>
            <a:r>
              <a:rPr lang="ru-RU" sz="2000" b="1" dirty="0"/>
              <a:t>имени Франциска Скорины»</a:t>
            </a:r>
            <a:endParaRPr lang="ru-RU" sz="2000" dirty="0"/>
          </a:p>
          <a:p>
            <a:pPr algn="ctr"/>
            <a:r>
              <a:rPr lang="ru-RU" sz="2000" b="1" dirty="0"/>
              <a:t>Кафедра геологии и географии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79512" y="2276872"/>
            <a:ext cx="8712968" cy="3539430"/>
          </a:xfrm>
          <a:prstGeom prst="rect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ФОТОКАТАЛОГ ПО ДИСЦИПЛИНЕ «ПАЛЕОНТОЛОГИЯ»</a:t>
            </a:r>
          </a:p>
          <a:p>
            <a:pPr algn="ctr"/>
            <a:r>
              <a:rPr lang="ru-RU" sz="3200" b="1" dirty="0" smtClean="0"/>
              <a:t>ЧАСТЬ </a:t>
            </a:r>
            <a:r>
              <a:rPr lang="en-US" sz="3200" b="1" dirty="0"/>
              <a:t>V</a:t>
            </a:r>
            <a:endParaRPr lang="en-US" sz="3200" b="1" dirty="0" smtClean="0"/>
          </a:p>
          <a:p>
            <a:pPr algn="ctr"/>
            <a:r>
              <a:rPr lang="ru-RU" sz="3200" b="1" dirty="0" smtClean="0"/>
              <a:t>ТИП </a:t>
            </a:r>
            <a:r>
              <a:rPr lang="en-US" sz="3200" b="1" dirty="0" smtClean="0"/>
              <a:t>MOLLUSCA</a:t>
            </a:r>
          </a:p>
          <a:p>
            <a:pPr algn="ctr"/>
            <a:r>
              <a:rPr lang="ru-RU" sz="3200" b="1" i="1" dirty="0" smtClean="0"/>
              <a:t>КЛАСС</a:t>
            </a:r>
            <a:r>
              <a:rPr lang="en-US" sz="3200" b="1" i="1" dirty="0" smtClean="0"/>
              <a:t> BIVALVIA</a:t>
            </a:r>
          </a:p>
          <a:p>
            <a:pPr algn="ctr"/>
            <a:r>
              <a:rPr lang="ru-RU" sz="3200" b="1" i="1" dirty="0" smtClean="0"/>
              <a:t>И</a:t>
            </a:r>
          </a:p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smtClean="0"/>
              <a:t>CEPHALOPODA</a:t>
            </a:r>
          </a:p>
        </p:txBody>
      </p:sp>
    </p:spTree>
    <p:extLst>
      <p:ext uri="{BB962C8B-B14F-4D97-AF65-F5344CB8AC3E}">
        <p14:creationId xmlns:p14="http://schemas.microsoft.com/office/powerpoint/2010/main" val="43664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00B0F0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Отряд </a:t>
            </a:r>
            <a:r>
              <a:rPr lang="en-US" sz="2800" b="1" i="1" dirty="0" err="1" smtClean="0"/>
              <a:t>Desmodonta</a:t>
            </a:r>
            <a:r>
              <a:rPr lang="ru-RU" sz="2800" b="1" i="1" dirty="0" smtClean="0"/>
              <a:t> (</a:t>
            </a:r>
            <a:r>
              <a:rPr lang="ru-RU" sz="2800" b="1" i="1" dirty="0" err="1" smtClean="0"/>
              <a:t>связкозубые</a:t>
            </a:r>
            <a:r>
              <a:rPr lang="ru-RU" sz="2800" b="1" i="1" dirty="0" smtClean="0"/>
              <a:t>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Bivalvia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323528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err="1" smtClean="0"/>
              <a:t>р</a:t>
            </a:r>
            <a:r>
              <a:rPr lang="en-US" sz="2400" b="1" i="1" dirty="0" smtClean="0"/>
              <a:t>. </a:t>
            </a:r>
            <a:r>
              <a:rPr lang="en-US" sz="2400" b="1" i="1" dirty="0" err="1" smtClean="0"/>
              <a:t>Allorisma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D – P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4788024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err="1" smtClean="0"/>
              <a:t>р</a:t>
            </a:r>
            <a:r>
              <a:rPr lang="en-US" sz="2400" b="1" i="1" dirty="0" smtClean="0"/>
              <a:t>. </a:t>
            </a:r>
            <a:r>
              <a:rPr lang="en-US" sz="2400" b="1" i="1" dirty="0" err="1" smtClean="0"/>
              <a:t>Pholadomya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J – Q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6" name="Picture 2" descr="D:\ЕГОР\универ\ПАЛЕОНТОЛОГИЯ\Альбом\DSC02686.JPG"/>
          <p:cNvPicPr>
            <a:picLocks noChangeAspect="1" noChangeArrowheads="1"/>
          </p:cNvPicPr>
          <p:nvPr/>
        </p:nvPicPr>
        <p:blipFill>
          <a:blip r:embed="rId3" cstate="print"/>
          <a:srcRect l="33834" t="8202" r="30758" b="57415"/>
          <a:stretch>
            <a:fillRect/>
          </a:stretch>
        </p:blipFill>
        <p:spPr bwMode="auto">
          <a:xfrm>
            <a:off x="5004048" y="2564904"/>
            <a:ext cx="3736109" cy="2720981"/>
          </a:xfrm>
          <a:prstGeom prst="rect">
            <a:avLst/>
          </a:prstGeom>
          <a:noFill/>
        </p:spPr>
      </p:pic>
      <p:pic>
        <p:nvPicPr>
          <p:cNvPr id="16387" name="Picture 3" descr="D:\ЕГОР\универ\ПАЛЕОНТОЛОГИЯ\Альбом\DSC02687.JPG"/>
          <p:cNvPicPr>
            <a:picLocks noChangeAspect="1" noChangeArrowheads="1"/>
          </p:cNvPicPr>
          <p:nvPr/>
        </p:nvPicPr>
        <p:blipFill>
          <a:blip r:embed="rId4" cstate="print"/>
          <a:srcRect l="36909" t="8202" r="29528" b="59055"/>
          <a:stretch>
            <a:fillRect/>
          </a:stretch>
        </p:blipFill>
        <p:spPr bwMode="auto">
          <a:xfrm>
            <a:off x="611560" y="2564904"/>
            <a:ext cx="3707703" cy="2784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44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Подкласс </a:t>
            </a:r>
            <a:r>
              <a:rPr lang="en-US" sz="2800" b="1" i="1" dirty="0" err="1" smtClean="0"/>
              <a:t>Ammonoidea</a:t>
            </a:r>
            <a:endParaRPr lang="ru-RU" sz="28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Cephalopoda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323528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Tornoceras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D</a:t>
            </a:r>
            <a:r>
              <a:rPr lang="en-US" sz="2400" b="1" i="1" baseline="-25000" dirty="0" err="1" smtClean="0"/>
              <a:t>2</a:t>
            </a:r>
            <a:r>
              <a:rPr lang="en-US" sz="2400" b="1" i="1" baseline="-25000" dirty="0" smtClean="0"/>
              <a:t> - 3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4788024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</a:t>
            </a:r>
            <a:r>
              <a:rPr lang="en-US" sz="2400" b="1" i="1" dirty="0" err="1" smtClean="0"/>
              <a:t>Agoniatites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D</a:t>
            </a:r>
            <a:r>
              <a:rPr lang="en-US" sz="2400" b="1" i="1" baseline="-25000" dirty="0" err="1" smtClean="0"/>
              <a:t>2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22" name="Picture 2" descr="D:\ЕГОР\универ\ПАЛЕОНТОЛОГИЯ\Альбом\DSC02694.JPG"/>
          <p:cNvPicPr>
            <a:picLocks noChangeAspect="1" noChangeArrowheads="1"/>
          </p:cNvPicPr>
          <p:nvPr/>
        </p:nvPicPr>
        <p:blipFill>
          <a:blip r:embed="rId3" cstate="print"/>
          <a:srcRect l="12303" t="8202" r="36909" b="8202"/>
          <a:stretch>
            <a:fillRect/>
          </a:stretch>
        </p:blipFill>
        <p:spPr bwMode="auto">
          <a:xfrm rot="5400000">
            <a:off x="5418007" y="2150945"/>
            <a:ext cx="2916497" cy="3600400"/>
          </a:xfrm>
          <a:prstGeom prst="rect">
            <a:avLst/>
          </a:prstGeom>
          <a:noFill/>
        </p:spPr>
      </p:pic>
      <p:pic>
        <p:nvPicPr>
          <p:cNvPr id="30723" name="Picture 3" descr="D:\ЕГОР\универ\ПАЛЕОНТОЛОГИЯ\Альбом\DSC02695.JPG"/>
          <p:cNvPicPr>
            <a:picLocks noChangeAspect="1" noChangeArrowheads="1"/>
          </p:cNvPicPr>
          <p:nvPr/>
        </p:nvPicPr>
        <p:blipFill>
          <a:blip r:embed="rId4" cstate="print"/>
          <a:srcRect l="24606" r="24606" b="53314"/>
          <a:stretch>
            <a:fillRect/>
          </a:stretch>
        </p:blipFill>
        <p:spPr bwMode="auto">
          <a:xfrm>
            <a:off x="323528" y="2492896"/>
            <a:ext cx="4177749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092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Cephalopoda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2808312" y="5733256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Monophyllites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T</a:t>
            </a:r>
            <a:r>
              <a:rPr lang="en-US" sz="2400" b="1" i="1" baseline="-25000" dirty="0" err="1" smtClean="0"/>
              <a:t>2</a:t>
            </a:r>
            <a:r>
              <a:rPr lang="en-US" sz="2400" b="1" i="1" baseline="-25000" dirty="0" smtClean="0"/>
              <a:t>-3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 txBox="1">
            <a:spLocks/>
          </p:cNvSpPr>
          <p:nvPr/>
        </p:nvSpPr>
        <p:spPr>
          <a:xfrm>
            <a:off x="0" y="1628800"/>
            <a:ext cx="9144000" cy="576064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Подкласс </a:t>
            </a:r>
            <a:r>
              <a:rPr lang="en-US" sz="2800" b="1" i="1" dirty="0" err="1" smtClean="0"/>
              <a:t>Ammonoidea</a:t>
            </a:r>
            <a:endParaRPr lang="ru-RU" sz="2800" dirty="0" smtClean="0"/>
          </a:p>
        </p:txBody>
      </p:sp>
      <p:pic>
        <p:nvPicPr>
          <p:cNvPr id="34818" name="Picture 2" descr="D:\ЕГОР\универ\ПАЛЕОНТОЛОГИЯ\Альбом\DSC02700.JPG"/>
          <p:cNvPicPr>
            <a:picLocks noChangeAspect="1" noChangeArrowheads="1"/>
          </p:cNvPicPr>
          <p:nvPr/>
        </p:nvPicPr>
        <p:blipFill>
          <a:blip r:embed="rId3" cstate="print"/>
          <a:srcRect l="18455" r="18455" b="36909"/>
          <a:stretch>
            <a:fillRect/>
          </a:stretch>
        </p:blipFill>
        <p:spPr bwMode="auto">
          <a:xfrm>
            <a:off x="2843808" y="2420887"/>
            <a:ext cx="4176464" cy="31323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445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Cephalopoda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323528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</a:t>
            </a:r>
            <a:r>
              <a:rPr lang="en-US" sz="2400" b="1" i="1" dirty="0" err="1" smtClean="0"/>
              <a:t>Kosmoclymenia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D</a:t>
            </a:r>
            <a:r>
              <a:rPr lang="en-US" sz="2400" b="1" i="1" baseline="-25000" dirty="0" err="1" smtClean="0"/>
              <a:t>3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4788024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</a:t>
            </a:r>
            <a:r>
              <a:rPr lang="en-US" sz="2400" b="1" i="1" dirty="0" err="1" smtClean="0"/>
              <a:t>Timanites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D</a:t>
            </a:r>
            <a:r>
              <a:rPr lang="en-US" sz="2400" b="1" i="1" baseline="-25000" dirty="0" err="1" smtClean="0"/>
              <a:t>3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 txBox="1">
            <a:spLocks/>
          </p:cNvSpPr>
          <p:nvPr/>
        </p:nvSpPr>
        <p:spPr>
          <a:xfrm>
            <a:off x="0" y="1628800"/>
            <a:ext cx="9144000" cy="576064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Подкласс </a:t>
            </a:r>
            <a:r>
              <a:rPr lang="en-US" sz="2800" b="1" i="1" dirty="0" err="1" smtClean="0"/>
              <a:t>Ammonoidea</a:t>
            </a:r>
            <a:endParaRPr lang="ru-RU" sz="2800" dirty="0" smtClean="0"/>
          </a:p>
        </p:txBody>
      </p:sp>
      <p:pic>
        <p:nvPicPr>
          <p:cNvPr id="29698" name="Picture 2" descr="D:\ЕГОР\универ\ПАЛЕОНТОЛОГИЯ\Альбом\DSC02692.JPG"/>
          <p:cNvPicPr>
            <a:picLocks noChangeAspect="1" noChangeArrowheads="1"/>
          </p:cNvPicPr>
          <p:nvPr/>
        </p:nvPicPr>
        <p:blipFill>
          <a:blip r:embed="rId3" cstate="print"/>
          <a:srcRect l="12303" r="12303" b="36909"/>
          <a:stretch>
            <a:fillRect/>
          </a:stretch>
        </p:blipFill>
        <p:spPr bwMode="auto">
          <a:xfrm>
            <a:off x="4932040" y="2708920"/>
            <a:ext cx="4029153" cy="2528718"/>
          </a:xfrm>
          <a:prstGeom prst="rect">
            <a:avLst/>
          </a:prstGeom>
          <a:noFill/>
        </p:spPr>
      </p:pic>
      <p:pic>
        <p:nvPicPr>
          <p:cNvPr id="29699" name="Picture 3" descr="D:\ЕГОР\универ\ПАЛЕОНТОЛОГИЯ\Альбом\DSC02693.JPG"/>
          <p:cNvPicPr>
            <a:picLocks noChangeAspect="1" noChangeArrowheads="1"/>
          </p:cNvPicPr>
          <p:nvPr/>
        </p:nvPicPr>
        <p:blipFill>
          <a:blip r:embed="rId4" cstate="print"/>
          <a:srcRect l="24606" r="12303" b="49213"/>
          <a:stretch>
            <a:fillRect/>
          </a:stretch>
        </p:blipFill>
        <p:spPr bwMode="auto">
          <a:xfrm>
            <a:off x="251520" y="2708920"/>
            <a:ext cx="4174402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110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Cephalopoda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323528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</a:t>
            </a:r>
            <a:r>
              <a:rPr lang="en-US" sz="2400" b="1" i="1" dirty="0" err="1" smtClean="0"/>
              <a:t>Manticoceras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D</a:t>
            </a:r>
            <a:r>
              <a:rPr lang="en-US" sz="2400" b="1" i="1" baseline="-25000" dirty="0" err="1" smtClean="0"/>
              <a:t>3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4788024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</a:t>
            </a:r>
            <a:r>
              <a:rPr lang="en-US" sz="2400" b="1" i="1" dirty="0" err="1" smtClean="0"/>
              <a:t>Goniatites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C</a:t>
            </a:r>
            <a:r>
              <a:rPr lang="en-US" sz="2400" b="1" i="1" baseline="-25000" dirty="0" err="1" smtClean="0"/>
              <a:t>1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ижний колонтитул 7"/>
          <p:cNvSpPr txBox="1">
            <a:spLocks/>
          </p:cNvSpPr>
          <p:nvPr/>
        </p:nvSpPr>
        <p:spPr>
          <a:xfrm>
            <a:off x="0" y="1628800"/>
            <a:ext cx="9144000" cy="576064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Подкласс </a:t>
            </a:r>
            <a:r>
              <a:rPr lang="en-US" sz="2800" b="1" i="1" dirty="0" err="1" smtClean="0"/>
              <a:t>Ammonoidea</a:t>
            </a:r>
            <a:endParaRPr lang="ru-RU" sz="2800" dirty="0" smtClean="0"/>
          </a:p>
        </p:txBody>
      </p:sp>
      <p:pic>
        <p:nvPicPr>
          <p:cNvPr id="28674" name="Picture 2" descr="D:\ЕГОР\универ\ПАЛЕОНТОЛОГИЯ\Альбом\DSC02691.JPG"/>
          <p:cNvPicPr>
            <a:picLocks noChangeAspect="1" noChangeArrowheads="1"/>
          </p:cNvPicPr>
          <p:nvPr/>
        </p:nvPicPr>
        <p:blipFill>
          <a:blip r:embed="rId3" cstate="print"/>
          <a:srcRect l="18455" r="15379" b="32808"/>
          <a:stretch>
            <a:fillRect/>
          </a:stretch>
        </p:blipFill>
        <p:spPr bwMode="auto">
          <a:xfrm>
            <a:off x="467544" y="2492895"/>
            <a:ext cx="3888432" cy="2961487"/>
          </a:xfrm>
          <a:prstGeom prst="rect">
            <a:avLst/>
          </a:prstGeom>
          <a:noFill/>
        </p:spPr>
      </p:pic>
      <p:pic>
        <p:nvPicPr>
          <p:cNvPr id="2" name="Picture 2" descr="D:\ЕГОР\универ\ПАЛЕОНТОЛОГИЯ\Альбом\DSC02714.JPG"/>
          <p:cNvPicPr>
            <a:picLocks noChangeAspect="1" noChangeArrowheads="1"/>
          </p:cNvPicPr>
          <p:nvPr/>
        </p:nvPicPr>
        <p:blipFill>
          <a:blip r:embed="rId4" cstate="print"/>
          <a:srcRect l="12303" t="24606" r="46137" b="16404"/>
          <a:stretch>
            <a:fillRect/>
          </a:stretch>
        </p:blipFill>
        <p:spPr bwMode="auto">
          <a:xfrm rot="5400000">
            <a:off x="5462310" y="2322666"/>
            <a:ext cx="3043916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144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Cephalopoda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323528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Ceratites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T</a:t>
            </a:r>
            <a:r>
              <a:rPr lang="en-US" sz="2400" b="1" i="1" baseline="-25000" dirty="0" err="1" smtClean="0"/>
              <a:t>2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4788024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Phylloceras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J – </a:t>
            </a:r>
            <a:r>
              <a:rPr lang="en-US" sz="2400" b="1" i="1" dirty="0" err="1" smtClean="0"/>
              <a:t>K</a:t>
            </a:r>
            <a:r>
              <a:rPr lang="en-US" sz="2400" b="1" i="1" baseline="-25000" dirty="0" err="1" smtClean="0"/>
              <a:t>1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Подкласс </a:t>
            </a:r>
            <a:r>
              <a:rPr lang="en-US" sz="2800" b="1" i="1" dirty="0" err="1" smtClean="0"/>
              <a:t>Ammonoidea</a:t>
            </a:r>
            <a:endParaRPr lang="ru-RU" sz="2800" dirty="0" smtClean="0"/>
          </a:p>
        </p:txBody>
      </p:sp>
      <p:pic>
        <p:nvPicPr>
          <p:cNvPr id="31746" name="Picture 2" descr="D:\ЕГОР\универ\ПАЛЕОНТОЛОГИЯ\Альбом\DSC02696.JPG"/>
          <p:cNvPicPr>
            <a:picLocks noChangeAspect="1" noChangeArrowheads="1"/>
          </p:cNvPicPr>
          <p:nvPr/>
        </p:nvPicPr>
        <p:blipFill>
          <a:blip r:embed="rId3" cstate="print"/>
          <a:srcRect l="12303" r="18455" b="41010"/>
          <a:stretch>
            <a:fillRect/>
          </a:stretch>
        </p:blipFill>
        <p:spPr bwMode="auto">
          <a:xfrm>
            <a:off x="395536" y="2420888"/>
            <a:ext cx="4176464" cy="2668549"/>
          </a:xfrm>
          <a:prstGeom prst="rect">
            <a:avLst/>
          </a:prstGeom>
          <a:noFill/>
        </p:spPr>
      </p:pic>
      <p:pic>
        <p:nvPicPr>
          <p:cNvPr id="31747" name="Picture 3" descr="D:\ЕГОР\универ\ПАЛЕОНТОЛОГИЯ\Альбом\DSC02699.JPG"/>
          <p:cNvPicPr>
            <a:picLocks noChangeAspect="1" noChangeArrowheads="1"/>
          </p:cNvPicPr>
          <p:nvPr/>
        </p:nvPicPr>
        <p:blipFill>
          <a:blip r:embed="rId4" cstate="print"/>
          <a:srcRect l="12303" t="8202" r="33834" b="8202"/>
          <a:stretch>
            <a:fillRect/>
          </a:stretch>
        </p:blipFill>
        <p:spPr bwMode="auto">
          <a:xfrm rot="5400000">
            <a:off x="5597447" y="2043513"/>
            <a:ext cx="2845649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760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360F8D3-F653-47B0-9EF7-DC1051BC58FB}"/>
</file>

<file path=customXml/itemProps2.xml><?xml version="1.0" encoding="utf-8"?>
<ds:datastoreItem xmlns:ds="http://schemas.openxmlformats.org/officeDocument/2006/customXml" ds:itemID="{637438B0-CA18-4A08-8BF8-820F4694DC75}"/>
</file>

<file path=customXml/itemProps3.xml><?xml version="1.0" encoding="utf-8"?>
<ds:datastoreItem xmlns:ds="http://schemas.openxmlformats.org/officeDocument/2006/customXml" ds:itemID="{C213471D-0ABE-4983-B58F-3A9ABF040092}"/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139</Words>
  <Application>Microsoft Office PowerPoint</Application>
  <PresentationFormat>Экран (4:3)</PresentationFormat>
  <Paragraphs>62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Таня</cp:lastModifiedBy>
  <cp:revision>24</cp:revision>
  <dcterms:created xsi:type="dcterms:W3CDTF">2016-03-15T08:34:02Z</dcterms:created>
  <dcterms:modified xsi:type="dcterms:W3CDTF">2016-03-21T18:51:57Z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